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2" r:id="rId7"/>
    <p:sldId id="260" r:id="rId8"/>
    <p:sldId id="259" r:id="rId9"/>
  </p:sldIdLst>
  <p:sldSz cx="18288000" cy="10287000"/>
  <p:notesSz cx="6858000" cy="9144000"/>
  <p:embeddedFontLst>
    <p:embeddedFont>
      <p:font typeface="Anton" pitchFamily="2" charset="0"/>
      <p:regular r:id="rId10"/>
    </p:embeddedFont>
    <p:embeddedFont>
      <p:font typeface="Poppins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1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19587" y="653628"/>
            <a:ext cx="6002327" cy="8270973"/>
            <a:chOff x="0" y="0"/>
            <a:chExt cx="812800" cy="11200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120007"/>
            </a:xfrm>
            <a:custGeom>
              <a:avLst/>
              <a:gdLst/>
              <a:ahLst/>
              <a:cxnLst/>
              <a:rect l="l" t="t" r="r" b="b"/>
              <a:pathLst>
                <a:path w="812800" h="1120007">
                  <a:moveTo>
                    <a:pt x="0" y="0"/>
                  </a:moveTo>
                  <a:lnTo>
                    <a:pt x="812800" y="0"/>
                  </a:lnTo>
                  <a:lnTo>
                    <a:pt x="812800" y="1120007"/>
                  </a:lnTo>
                  <a:lnTo>
                    <a:pt x="0" y="1120007"/>
                  </a:lnTo>
                  <a:close/>
                </a:path>
              </a:pathLst>
            </a:custGeom>
            <a:blipFill>
              <a:blip r:embed="rId2"/>
              <a:stretch>
                <a:fillRect l="-53411" r="-534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5143500"/>
            <a:ext cx="833985" cy="5143500"/>
            <a:chOff x="0" y="0"/>
            <a:chExt cx="219650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650" cy="1354667"/>
            </a:xfrm>
            <a:custGeom>
              <a:avLst/>
              <a:gdLst/>
              <a:ahLst/>
              <a:cxnLst/>
              <a:rect l="l" t="t" r="r" b="b"/>
              <a:pathLst>
                <a:path w="219650" h="1354667">
                  <a:moveTo>
                    <a:pt x="0" y="0"/>
                  </a:moveTo>
                  <a:lnTo>
                    <a:pt x="219650" y="0"/>
                  </a:lnTo>
                  <a:lnTo>
                    <a:pt x="21965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19650" cy="1364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454015" y="1604542"/>
            <a:ext cx="833985" cy="984635"/>
            <a:chOff x="0" y="0"/>
            <a:chExt cx="219650" cy="2593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9650" cy="259328"/>
            </a:xfrm>
            <a:custGeom>
              <a:avLst/>
              <a:gdLst/>
              <a:ahLst/>
              <a:cxnLst/>
              <a:rect l="l" t="t" r="r" b="b"/>
              <a:pathLst>
                <a:path w="219650" h="259328">
                  <a:moveTo>
                    <a:pt x="0" y="0"/>
                  </a:moveTo>
                  <a:lnTo>
                    <a:pt x="219650" y="0"/>
                  </a:lnTo>
                  <a:lnTo>
                    <a:pt x="219650" y="259328"/>
                  </a:lnTo>
                  <a:lnTo>
                    <a:pt x="0" y="259328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219650" cy="26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28567" y="653628"/>
            <a:ext cx="10691020" cy="1857565"/>
          </a:xfrm>
          <a:custGeom>
            <a:avLst/>
            <a:gdLst/>
            <a:ahLst/>
            <a:cxnLst/>
            <a:rect l="l" t="t" r="r" b="b"/>
            <a:pathLst>
              <a:path w="10691020" h="1857565">
                <a:moveTo>
                  <a:pt x="0" y="0"/>
                </a:moveTo>
                <a:lnTo>
                  <a:pt x="10691020" y="0"/>
                </a:lnTo>
                <a:lnTo>
                  <a:pt x="10691020" y="1857565"/>
                </a:lnTo>
                <a:lnTo>
                  <a:pt x="0" y="1857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57088" y="3324044"/>
            <a:ext cx="9430399" cy="460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11"/>
              </a:lnSpc>
            </a:pPr>
            <a:r>
              <a:rPr lang="en-US" sz="13222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MAGICBRICKS  REAL ESTATE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9779" y="8915076"/>
            <a:ext cx="4376666" cy="72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408" b="1" spc="-7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 :- ADITI KHADE</a:t>
            </a:r>
          </a:p>
          <a:p>
            <a:pPr marL="0" lvl="1" indent="0" algn="ctr">
              <a:lnSpc>
                <a:spcPts val="2793"/>
              </a:lnSpc>
            </a:pPr>
            <a:r>
              <a:rPr lang="en-US" sz="2408" b="1" spc="-7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BATCH :- 393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037BC25-634B-B27D-5767-45DEF5D0F4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18002250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028700" y="1028700"/>
            <a:ext cx="322573" cy="356121"/>
          </a:xfrm>
          <a:custGeom>
            <a:avLst/>
            <a:gdLst/>
            <a:ahLst/>
            <a:cxnLst/>
            <a:rect l="l" t="t" r="r" b="b"/>
            <a:pathLst>
              <a:path w="322573" h="356121">
                <a:moveTo>
                  <a:pt x="0" y="0"/>
                </a:moveTo>
                <a:lnTo>
                  <a:pt x="322573" y="0"/>
                </a:lnTo>
                <a:lnTo>
                  <a:pt x="322573" y="356121"/>
                </a:lnTo>
                <a:lnTo>
                  <a:pt x="0" y="356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846473"/>
            <a:ext cx="15539007" cy="5078390"/>
          </a:xfrm>
          <a:custGeom>
            <a:avLst/>
            <a:gdLst/>
            <a:ahLst/>
            <a:cxnLst/>
            <a:rect l="l" t="t" r="r" b="b"/>
            <a:pathLst>
              <a:path w="15539007" h="5078390">
                <a:moveTo>
                  <a:pt x="0" y="0"/>
                </a:moveTo>
                <a:lnTo>
                  <a:pt x="15539007" y="0"/>
                </a:lnTo>
                <a:lnTo>
                  <a:pt x="15539007" y="5078390"/>
                </a:lnTo>
                <a:lnTo>
                  <a:pt x="0" y="5078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6" r="-86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95774" y="5396401"/>
            <a:ext cx="2840289" cy="2046848"/>
          </a:xfrm>
          <a:custGeom>
            <a:avLst/>
            <a:gdLst/>
            <a:ahLst/>
            <a:cxnLst/>
            <a:rect l="l" t="t" r="r" b="b"/>
            <a:pathLst>
              <a:path w="2840289" h="2046848">
                <a:moveTo>
                  <a:pt x="0" y="0"/>
                </a:moveTo>
                <a:lnTo>
                  <a:pt x="2840288" y="0"/>
                </a:lnTo>
                <a:lnTo>
                  <a:pt x="2840288" y="2046847"/>
                </a:lnTo>
                <a:lnTo>
                  <a:pt x="0" y="204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43807" y="3371226"/>
            <a:ext cx="1958427" cy="6028884"/>
          </a:xfrm>
          <a:custGeom>
            <a:avLst/>
            <a:gdLst/>
            <a:ahLst/>
            <a:cxnLst/>
            <a:rect l="l" t="t" r="r" b="b"/>
            <a:pathLst>
              <a:path w="1958427" h="6028884">
                <a:moveTo>
                  <a:pt x="0" y="0"/>
                </a:moveTo>
                <a:lnTo>
                  <a:pt x="1958427" y="0"/>
                </a:lnTo>
                <a:lnTo>
                  <a:pt x="1958427" y="6028884"/>
                </a:lnTo>
                <a:lnTo>
                  <a:pt x="0" y="60288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6903" y="1034494"/>
            <a:ext cx="1853676" cy="33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547"/>
              </a:lnSpc>
            </a:pPr>
            <a:r>
              <a:rPr lang="en-US" sz="2196" b="1" spc="-65">
                <a:solidFill>
                  <a:srgbClr val="FFF8F3"/>
                </a:solidFill>
                <a:latin typeface="Poppins Bold"/>
                <a:ea typeface="Poppins Bold"/>
                <a:cs typeface="Poppins Bold"/>
                <a:sym typeface="Poppins Bold"/>
              </a:rPr>
              <a:t>Salford &amp; Co.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9987" y="462038"/>
            <a:ext cx="6572828" cy="1342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79"/>
              </a:lnSpc>
            </a:pPr>
            <a:r>
              <a:rPr lang="en-US" sz="7913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OBJECTIVE:-</a:t>
            </a:r>
          </a:p>
        </p:txBody>
      </p:sp>
      <p:sp>
        <p:nvSpPr>
          <p:cNvPr id="8" name="Freeform 8"/>
          <p:cNvSpPr/>
          <p:nvPr/>
        </p:nvSpPr>
        <p:spPr>
          <a:xfrm>
            <a:off x="6881977" y="5362244"/>
            <a:ext cx="2840289" cy="2046848"/>
          </a:xfrm>
          <a:custGeom>
            <a:avLst/>
            <a:gdLst/>
            <a:ahLst/>
            <a:cxnLst/>
            <a:rect l="l" t="t" r="r" b="b"/>
            <a:pathLst>
              <a:path w="2840289" h="2046848">
                <a:moveTo>
                  <a:pt x="0" y="0"/>
                </a:moveTo>
                <a:lnTo>
                  <a:pt x="2840288" y="0"/>
                </a:lnTo>
                <a:lnTo>
                  <a:pt x="2840288" y="2046848"/>
                </a:lnTo>
                <a:lnTo>
                  <a:pt x="0" y="204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65165" y="5362244"/>
            <a:ext cx="2840289" cy="2046848"/>
          </a:xfrm>
          <a:custGeom>
            <a:avLst/>
            <a:gdLst/>
            <a:ahLst/>
            <a:cxnLst/>
            <a:rect l="l" t="t" r="r" b="b"/>
            <a:pathLst>
              <a:path w="2840289" h="2046848">
                <a:moveTo>
                  <a:pt x="0" y="0"/>
                </a:moveTo>
                <a:lnTo>
                  <a:pt x="2840289" y="0"/>
                </a:lnTo>
                <a:lnTo>
                  <a:pt x="2840289" y="2046848"/>
                </a:lnTo>
                <a:lnTo>
                  <a:pt x="0" y="204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98788" y="6227971"/>
            <a:ext cx="2840289" cy="45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910" b="1" spc="-8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WEB SCRAPING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81977" y="6265998"/>
            <a:ext cx="2840289" cy="37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408" b="1" spc="-7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65165" y="6089786"/>
            <a:ext cx="2840289" cy="72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408" b="1" spc="-7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</a:t>
            </a: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408" b="1" spc="-7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OUTCOMES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E818CC-DA9D-89FE-C79F-6E041AA27C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180022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8959200" y="3783403"/>
            <a:ext cx="9144000" cy="6217002"/>
            <a:chOff x="0" y="0"/>
            <a:chExt cx="2260365" cy="1536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365" cy="1536821"/>
            </a:xfrm>
            <a:custGeom>
              <a:avLst/>
              <a:gdLst/>
              <a:ahLst/>
              <a:cxnLst/>
              <a:rect l="l" t="t" r="r" b="b"/>
              <a:pathLst>
                <a:path w="2260365" h="1536821">
                  <a:moveTo>
                    <a:pt x="0" y="0"/>
                  </a:moveTo>
                  <a:lnTo>
                    <a:pt x="2260365" y="0"/>
                  </a:lnTo>
                  <a:lnTo>
                    <a:pt x="2260365" y="1536821"/>
                  </a:lnTo>
                  <a:lnTo>
                    <a:pt x="0" y="1536821"/>
                  </a:lnTo>
                  <a:close/>
                </a:path>
              </a:pathLst>
            </a:custGeom>
            <a:blipFill>
              <a:blip r:embed="rId3"/>
              <a:stretch>
                <a:fillRect t="-5155" b="-515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20700" y="639425"/>
            <a:ext cx="14242036" cy="274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79"/>
              </a:lnSpc>
            </a:pPr>
            <a:r>
              <a:rPr lang="en-US" sz="7913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WEBSITE USED :- HTTPS://WWW.MAGICBRICKS.COM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0700" y="5530288"/>
            <a:ext cx="6519524" cy="158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  <a:spcBef>
                <a:spcPct val="0"/>
              </a:spcBef>
            </a:pPr>
            <a:r>
              <a:rPr lang="en-US" sz="5258" b="1" spc="-157" dirty="0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SCRAPING TOOL :- BEAUTIFULSOUP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8967" y="7474417"/>
            <a:ext cx="6632750" cy="213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  <a:spcBef>
                <a:spcPct val="0"/>
              </a:spcBef>
            </a:pPr>
            <a:r>
              <a:rPr lang="en-US" sz="2881" b="1" spc="-86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BEAUTIFULSOUP EXCELS AT PARSING HTML. TOGETHER, THESE TOOLS EFFICIENTLY COLLECT AND PROCESS DATA FROM COMPLEX WEBPAGE STRUCTURES.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5F9FB-D896-029F-D5D4-8C04AC33C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A85649-0277-A9B7-F62B-2DAC75F3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18002250" cy="10287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9E05A70-24A3-A333-2BC4-31C07747B50F}"/>
              </a:ext>
            </a:extLst>
          </p:cNvPr>
          <p:cNvSpPr txBox="1"/>
          <p:nvPr/>
        </p:nvSpPr>
        <p:spPr>
          <a:xfrm>
            <a:off x="457200" y="639425"/>
            <a:ext cx="17449800" cy="133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79"/>
              </a:lnSpc>
            </a:pPr>
            <a:r>
              <a:rPr lang="en-US" sz="7913" dirty="0">
                <a:solidFill>
                  <a:srgbClr val="000000"/>
                </a:solidFill>
                <a:latin typeface="Anton"/>
              </a:rPr>
              <a:t>Data Frame</a:t>
            </a:r>
            <a:endParaRPr lang="en-US" sz="7913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817532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D1393-8960-781B-0113-EBD6643D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3CF714-18B1-B864-9F7E-79160DA86E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18002250" cy="10287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490BA6A-2A69-E7EC-E313-FED22A4BF311}"/>
              </a:ext>
            </a:extLst>
          </p:cNvPr>
          <p:cNvSpPr txBox="1"/>
          <p:nvPr/>
        </p:nvSpPr>
        <p:spPr>
          <a:xfrm>
            <a:off x="457200" y="639425"/>
            <a:ext cx="17449800" cy="133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79"/>
              </a:lnSpc>
            </a:pPr>
            <a:r>
              <a:rPr lang="en-US" sz="7913" dirty="0">
                <a:solidFill>
                  <a:srgbClr val="000000"/>
                </a:solidFill>
                <a:latin typeface="Anton"/>
              </a:rPr>
              <a:t>Data Frame</a:t>
            </a:r>
            <a:endParaRPr lang="en-US" sz="7913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421928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C6690-E944-24CF-3DD2-4EA4C7182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4BE12-82A2-9B54-28EA-420D399A16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18002250" cy="10287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9D07393-101F-CFA1-3E50-11281D1BDE4E}"/>
              </a:ext>
            </a:extLst>
          </p:cNvPr>
          <p:cNvSpPr txBox="1"/>
          <p:nvPr/>
        </p:nvSpPr>
        <p:spPr>
          <a:xfrm>
            <a:off x="228600" y="639425"/>
            <a:ext cx="17602200" cy="133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79"/>
              </a:lnSpc>
            </a:pPr>
            <a:r>
              <a:rPr lang="en-US" sz="7913" dirty="0">
                <a:solidFill>
                  <a:srgbClr val="000000"/>
                </a:solidFill>
                <a:latin typeface="Anton"/>
              </a:rPr>
              <a:t>Why Scrape MagicBricks.com?</a:t>
            </a:r>
            <a:endParaRPr lang="en-US" sz="7913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2DC0ABE-AA25-8902-2B25-9B78ADAECD59}"/>
              </a:ext>
            </a:extLst>
          </p:cNvPr>
          <p:cNvSpPr txBox="1"/>
          <p:nvPr/>
        </p:nvSpPr>
        <p:spPr>
          <a:xfrm>
            <a:off x="720700" y="3009900"/>
            <a:ext cx="7661300" cy="4868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79"/>
              </a:lnSpc>
            </a:pPr>
            <a:r>
              <a:rPr lang="en-IN" sz="4800" b="1" dirty="0"/>
              <a:t>🏠 Housing market insights</a:t>
            </a:r>
          </a:p>
          <a:p>
            <a:r>
              <a:rPr lang="en-IN" sz="4800" b="1" dirty="0"/>
              <a:t>📊 Price trends</a:t>
            </a:r>
          </a:p>
          <a:p>
            <a:r>
              <a:rPr lang="en-IN" sz="4800" b="1" dirty="0"/>
              <a:t>📍 Location analysis</a:t>
            </a:r>
          </a:p>
          <a:p>
            <a:r>
              <a:rPr lang="en-IN" sz="4800" b="1" dirty="0"/>
              <a:t>📈 Demand-supply patterns</a:t>
            </a:r>
          </a:p>
          <a:p>
            <a:pPr algn="ctr">
              <a:lnSpc>
                <a:spcPts val="11079"/>
              </a:lnSpc>
            </a:pPr>
            <a:endParaRPr lang="en-US" sz="4800" b="1" dirty="0"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61605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5556DB-2620-3227-A6E2-19DA624A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180022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56498" y="4317145"/>
            <a:ext cx="5334750" cy="5649411"/>
            <a:chOff x="0" y="0"/>
            <a:chExt cx="1405037" cy="1487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037" cy="1487911"/>
            </a:xfrm>
            <a:custGeom>
              <a:avLst/>
              <a:gdLst/>
              <a:ahLst/>
              <a:cxnLst/>
              <a:rect l="l" t="t" r="r" b="b"/>
              <a:pathLst>
                <a:path w="1405037" h="1487911">
                  <a:moveTo>
                    <a:pt x="145122" y="0"/>
                  </a:moveTo>
                  <a:lnTo>
                    <a:pt x="1259915" y="0"/>
                  </a:lnTo>
                  <a:cubicBezTo>
                    <a:pt x="1340063" y="0"/>
                    <a:pt x="1405037" y="64974"/>
                    <a:pt x="1405037" y="145122"/>
                  </a:cubicBezTo>
                  <a:lnTo>
                    <a:pt x="1405037" y="1342788"/>
                  </a:lnTo>
                  <a:cubicBezTo>
                    <a:pt x="1405037" y="1422937"/>
                    <a:pt x="1340063" y="1487911"/>
                    <a:pt x="1259915" y="1487911"/>
                  </a:cubicBezTo>
                  <a:lnTo>
                    <a:pt x="145122" y="1487911"/>
                  </a:lnTo>
                  <a:cubicBezTo>
                    <a:pt x="64974" y="1487911"/>
                    <a:pt x="0" y="1422937"/>
                    <a:pt x="0" y="1342788"/>
                  </a:cubicBezTo>
                  <a:lnTo>
                    <a:pt x="0" y="145122"/>
                  </a:lnTo>
                  <a:cubicBezTo>
                    <a:pt x="0" y="64974"/>
                    <a:pt x="64974" y="0"/>
                    <a:pt x="14512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AE70E">
                    <a:alpha val="100000"/>
                  </a:srgbClr>
                </a:gs>
                <a:gs pos="50000">
                  <a:srgbClr val="08FDED">
                    <a:alpha val="100000"/>
                  </a:srgbClr>
                </a:gs>
                <a:gs pos="100000">
                  <a:srgbClr val="0072ED">
                    <a:alpha val="100000"/>
                  </a:srgbClr>
                </a:gs>
              </a:gsLst>
              <a:lin ang="189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405037" cy="1497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9425" y="4317145"/>
            <a:ext cx="5550350" cy="5649411"/>
            <a:chOff x="0" y="0"/>
            <a:chExt cx="1461821" cy="1487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1821" cy="1487911"/>
            </a:xfrm>
            <a:custGeom>
              <a:avLst/>
              <a:gdLst/>
              <a:ahLst/>
              <a:cxnLst/>
              <a:rect l="l" t="t" r="r" b="b"/>
              <a:pathLst>
                <a:path w="1461821" h="1487911">
                  <a:moveTo>
                    <a:pt x="139485" y="0"/>
                  </a:moveTo>
                  <a:lnTo>
                    <a:pt x="1322335" y="0"/>
                  </a:lnTo>
                  <a:cubicBezTo>
                    <a:pt x="1359329" y="0"/>
                    <a:pt x="1394808" y="14696"/>
                    <a:pt x="1420966" y="40854"/>
                  </a:cubicBezTo>
                  <a:cubicBezTo>
                    <a:pt x="1447125" y="67013"/>
                    <a:pt x="1461821" y="102491"/>
                    <a:pt x="1461821" y="139485"/>
                  </a:cubicBezTo>
                  <a:lnTo>
                    <a:pt x="1461821" y="1348425"/>
                  </a:lnTo>
                  <a:cubicBezTo>
                    <a:pt x="1461821" y="1385419"/>
                    <a:pt x="1447125" y="1420898"/>
                    <a:pt x="1420966" y="1447056"/>
                  </a:cubicBezTo>
                  <a:cubicBezTo>
                    <a:pt x="1394808" y="1473215"/>
                    <a:pt x="1359329" y="1487911"/>
                    <a:pt x="1322335" y="1487911"/>
                  </a:cubicBezTo>
                  <a:lnTo>
                    <a:pt x="139485" y="1487911"/>
                  </a:lnTo>
                  <a:cubicBezTo>
                    <a:pt x="102491" y="1487911"/>
                    <a:pt x="67013" y="1473215"/>
                    <a:pt x="40854" y="1447056"/>
                  </a:cubicBezTo>
                  <a:cubicBezTo>
                    <a:pt x="14696" y="1420898"/>
                    <a:pt x="0" y="1385419"/>
                    <a:pt x="0" y="1348425"/>
                  </a:cubicBezTo>
                  <a:lnTo>
                    <a:pt x="0" y="139485"/>
                  </a:lnTo>
                  <a:cubicBezTo>
                    <a:pt x="0" y="102491"/>
                    <a:pt x="14696" y="67013"/>
                    <a:pt x="40854" y="40854"/>
                  </a:cubicBezTo>
                  <a:cubicBezTo>
                    <a:pt x="67013" y="14696"/>
                    <a:pt x="102491" y="0"/>
                    <a:pt x="1394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AE70E">
                    <a:alpha val="100000"/>
                  </a:srgbClr>
                </a:gs>
                <a:gs pos="50000">
                  <a:srgbClr val="08FDED">
                    <a:alpha val="100000"/>
                  </a:srgbClr>
                </a:gs>
                <a:gs pos="100000">
                  <a:srgbClr val="0072ED">
                    <a:alpha val="100000"/>
                  </a:srgbClr>
                </a:gs>
              </a:gsLst>
              <a:lin ang="189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461821" cy="1497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47750" y="4317145"/>
            <a:ext cx="5796750" cy="5649411"/>
            <a:chOff x="0" y="0"/>
            <a:chExt cx="1526780" cy="1487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6779" cy="1487810"/>
            </a:xfrm>
            <a:custGeom>
              <a:avLst/>
              <a:gdLst/>
              <a:ahLst/>
              <a:cxnLst/>
              <a:rect l="l" t="t" r="r" b="b"/>
              <a:pathLst>
                <a:path w="1526779" h="1487810">
                  <a:moveTo>
                    <a:pt x="1526779" y="133556"/>
                  </a:moveTo>
                  <a:lnTo>
                    <a:pt x="1526779" y="1354254"/>
                  </a:lnTo>
                  <a:cubicBezTo>
                    <a:pt x="1526779" y="1389675"/>
                    <a:pt x="1512708" y="1423645"/>
                    <a:pt x="1487662" y="1448692"/>
                  </a:cubicBezTo>
                  <a:cubicBezTo>
                    <a:pt x="1462615" y="1473739"/>
                    <a:pt x="1428645" y="1487810"/>
                    <a:pt x="1393223" y="1487810"/>
                  </a:cubicBezTo>
                  <a:lnTo>
                    <a:pt x="133556" y="1487810"/>
                  </a:lnTo>
                  <a:cubicBezTo>
                    <a:pt x="98135" y="1487810"/>
                    <a:pt x="64164" y="1473739"/>
                    <a:pt x="39118" y="1448692"/>
                  </a:cubicBezTo>
                  <a:cubicBezTo>
                    <a:pt x="14071" y="1423645"/>
                    <a:pt x="0" y="1389675"/>
                    <a:pt x="0" y="1354254"/>
                  </a:cubicBezTo>
                  <a:lnTo>
                    <a:pt x="0" y="133556"/>
                  </a:lnTo>
                  <a:cubicBezTo>
                    <a:pt x="0" y="98135"/>
                    <a:pt x="14071" y="64164"/>
                    <a:pt x="39118" y="39118"/>
                  </a:cubicBezTo>
                  <a:cubicBezTo>
                    <a:pt x="64164" y="14071"/>
                    <a:pt x="98135" y="0"/>
                    <a:pt x="133556" y="0"/>
                  </a:cubicBezTo>
                  <a:lnTo>
                    <a:pt x="1393223" y="0"/>
                  </a:lnTo>
                  <a:cubicBezTo>
                    <a:pt x="1466984" y="0"/>
                    <a:pt x="1526779" y="59795"/>
                    <a:pt x="1526779" y="133556"/>
                  </a:cubicBezTo>
                  <a:close/>
                </a:path>
              </a:pathLst>
            </a:custGeom>
            <a:gradFill rotWithShape="1">
              <a:gsLst>
                <a:gs pos="0">
                  <a:srgbClr val="6AE70E">
                    <a:alpha val="100000"/>
                  </a:srgbClr>
                </a:gs>
                <a:gs pos="50000">
                  <a:srgbClr val="08FDED">
                    <a:alpha val="100000"/>
                  </a:srgbClr>
                </a:gs>
                <a:gs pos="100000">
                  <a:srgbClr val="0072ED">
                    <a:alpha val="100000"/>
                  </a:srgbClr>
                </a:gs>
              </a:gsLst>
              <a:lin ang="189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526780" cy="1497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7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474923" y="286243"/>
            <a:ext cx="6572828" cy="1342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9"/>
              </a:lnSpc>
            </a:pPr>
            <a:r>
              <a:rPr lang="en-US" sz="7913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DATA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491" y="4704935"/>
            <a:ext cx="3472765" cy="72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418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UNIVARIATE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07618" y="4704935"/>
            <a:ext cx="3472765" cy="72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418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BIVARIATE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7143" y="4740985"/>
            <a:ext cx="3472765" cy="72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418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MULTIVARIATE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9300" y="5680016"/>
            <a:ext cx="4529147" cy="361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88"/>
              </a:lnSpc>
              <a:spcBef>
                <a:spcPct val="0"/>
              </a:spcBef>
            </a:pPr>
            <a:r>
              <a:rPr lang="en-US" sz="1800" b="1" u="none" strike="noStrike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The simplest and easiest form of data analysis is where the data being analyzed</a:t>
            </a:r>
          </a:p>
          <a:p>
            <a:pPr algn="just">
              <a:lnSpc>
                <a:spcPts val="2088"/>
              </a:lnSpc>
              <a:spcBef>
                <a:spcPct val="0"/>
              </a:spcBef>
            </a:pPr>
            <a:r>
              <a:rPr lang="en-US" sz="1800" b="1" u="none" strike="noStrike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contains only one variable.</a:t>
            </a:r>
          </a:p>
          <a:p>
            <a:pPr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2088"/>
              </a:lnSpc>
              <a:spcBef>
                <a:spcPct val="0"/>
              </a:spcBef>
            </a:pPr>
            <a:r>
              <a:rPr lang="en-US" sz="1800" b="1" u="none" strike="noStrike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 - Studying the heights of players in the NBA.</a:t>
            </a:r>
          </a:p>
          <a:p>
            <a:pPr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2088"/>
              </a:lnSpc>
              <a:spcBef>
                <a:spcPct val="0"/>
              </a:spcBef>
            </a:pPr>
            <a:r>
              <a:rPr lang="en-US" sz="1800" b="1" u="none" strike="noStrike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Univariate analysis can be described using Central Tendency, Dispersion, Quartiles, Bar charts, Histograms, Pie charts, and Frequency distribution tables.</a:t>
            </a:r>
          </a:p>
          <a:p>
            <a:pPr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17827" y="5680016"/>
            <a:ext cx="4313546" cy="361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88"/>
              </a:lnSpc>
              <a:spcBef>
                <a:spcPct val="0"/>
              </a:spcBef>
            </a:pPr>
            <a:r>
              <a:rPr lang="en-US" sz="1800" b="1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sz="1800" b="1" u="none" strike="noStrike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nvolves the analysis of two variables to find causes, relationships, and correlations between the variables.</a:t>
            </a:r>
          </a:p>
          <a:p>
            <a:pPr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2088"/>
              </a:lnSpc>
              <a:spcBef>
                <a:spcPct val="0"/>
              </a:spcBef>
            </a:pPr>
            <a:r>
              <a:rPr lang="en-US" sz="1800" b="1" u="none" strike="noStrike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 – Analyzing the sale of ice creams based on the temperature outside.</a:t>
            </a:r>
          </a:p>
          <a:p>
            <a:pPr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2088"/>
              </a:lnSpc>
              <a:spcBef>
                <a:spcPct val="0"/>
              </a:spcBef>
            </a:pPr>
            <a:r>
              <a:rPr lang="en-US" sz="1800" b="1" u="none" strike="noStrike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bivariate analysis can be explained using Correlation coefficients, Linear regression, Logistic regression, Scatter plots, and Box plots</a:t>
            </a:r>
          </a:p>
          <a:p>
            <a:pPr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96752" y="5680016"/>
            <a:ext cx="5070548" cy="413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88"/>
              </a:lnSpc>
              <a:spcBef>
                <a:spcPct val="0"/>
              </a:spcBef>
            </a:pPr>
            <a:r>
              <a:rPr lang="en-US" sz="1800" b="1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sz="1800" b="1" u="none" strike="noStrike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nalysis involves the analysis of three or more variables to understand the relationship of each variable with the other variables. </a:t>
            </a:r>
          </a:p>
          <a:p>
            <a:pPr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2088"/>
              </a:lnSpc>
              <a:spcBef>
                <a:spcPct val="0"/>
              </a:spcBef>
            </a:pPr>
            <a:r>
              <a:rPr lang="en-US" sz="1800" b="1" u="none" strike="noStrike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 – Analysing Revenue based on expenditure.</a:t>
            </a:r>
          </a:p>
          <a:p>
            <a:pPr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2088"/>
              </a:lnSpc>
              <a:spcBef>
                <a:spcPct val="0"/>
              </a:spcBef>
            </a:pPr>
            <a:r>
              <a:rPr lang="en-US" sz="1800" b="1" u="none" strike="noStrike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Multivariate analysis can be performed using Multiple regression, Factor analysis, Classification &amp; regression trees, Cluster analysis, Principal component analysis, Dual-axis charts, etc.</a:t>
            </a:r>
          </a:p>
          <a:p>
            <a:pPr marL="0" lvl="1" indent="0"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2088"/>
              </a:lnSpc>
              <a:spcBef>
                <a:spcPct val="0"/>
              </a:spcBef>
            </a:pPr>
            <a:endParaRPr lang="en-US" sz="1800" b="1" u="none" strike="noStrike" spc="-5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8761336" y="1628282"/>
            <a:ext cx="5892189" cy="24680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H="1">
            <a:off x="3123873" y="1628282"/>
            <a:ext cx="5789863" cy="26888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8761336" y="1628282"/>
            <a:ext cx="382664" cy="25296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8AFC85-C53D-A118-0647-BAD0270A21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18002250" cy="102870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851343" y="2955753"/>
            <a:ext cx="14585313" cy="387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19"/>
              </a:lnSpc>
            </a:pPr>
            <a:r>
              <a:rPr lang="en-US" sz="22656" dirty="0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4483392" y="7396249"/>
            <a:ext cx="7315200" cy="3724102"/>
          </a:xfrm>
          <a:custGeom>
            <a:avLst/>
            <a:gdLst/>
            <a:ahLst/>
            <a:cxnLst/>
            <a:rect l="l" t="t" r="r" b="b"/>
            <a:pathLst>
              <a:path w="7315200" h="3724102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257</Words>
  <Application>Microsoft Office PowerPoint</Application>
  <PresentationFormat>Custom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Anton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:- Aditi Khade BAtch :- 393</dc:title>
  <dc:creator>Administrator</dc:creator>
  <cp:lastModifiedBy>Aditi Khade</cp:lastModifiedBy>
  <cp:revision>9</cp:revision>
  <dcterms:created xsi:type="dcterms:W3CDTF">2006-08-16T00:00:00Z</dcterms:created>
  <dcterms:modified xsi:type="dcterms:W3CDTF">2025-09-02T19:02:21Z</dcterms:modified>
  <dc:identifier>DAGv1aRlTUw</dc:identifier>
</cp:coreProperties>
</file>